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307" r:id="rId4"/>
    <p:sldId id="310" r:id="rId5"/>
    <p:sldId id="256" r:id="rId6"/>
    <p:sldId id="261" r:id="rId7"/>
    <p:sldId id="263" r:id="rId8"/>
    <p:sldId id="262" r:id="rId9"/>
    <p:sldId id="269" r:id="rId10"/>
    <p:sldId id="270" r:id="rId11"/>
    <p:sldId id="271" r:id="rId12"/>
    <p:sldId id="272" r:id="rId13"/>
    <p:sldId id="265" r:id="rId14"/>
    <p:sldId id="306" r:id="rId15"/>
    <p:sldId id="281" r:id="rId16"/>
    <p:sldId id="273" r:id="rId17"/>
    <p:sldId id="287" r:id="rId18"/>
    <p:sldId id="288" r:id="rId19"/>
    <p:sldId id="282" r:id="rId20"/>
    <p:sldId id="280" r:id="rId21"/>
    <p:sldId id="283" r:id="rId22"/>
    <p:sldId id="289" r:id="rId23"/>
    <p:sldId id="293" r:id="rId24"/>
    <p:sldId id="290" r:id="rId25"/>
    <p:sldId id="295" r:id="rId26"/>
    <p:sldId id="296" r:id="rId27"/>
    <p:sldId id="297" r:id="rId28"/>
    <p:sldId id="298" r:id="rId29"/>
    <p:sldId id="301" r:id="rId30"/>
    <p:sldId id="299" r:id="rId31"/>
    <p:sldId id="300" r:id="rId32"/>
    <p:sldId id="302" r:id="rId33"/>
    <p:sldId id="291" r:id="rId34"/>
    <p:sldId id="303" r:id="rId35"/>
    <p:sldId id="292" r:id="rId36"/>
    <p:sldId id="304" r:id="rId37"/>
    <p:sldId id="308" r:id="rId38"/>
    <p:sldId id="309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11" r:id="rId48"/>
    <p:sldId id="313" r:id="rId49"/>
    <p:sldId id="312" r:id="rId50"/>
    <p:sldId id="286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>
      <p:cViewPr varScale="1">
        <p:scale>
          <a:sx n="82" d="100"/>
          <a:sy n="82" d="100"/>
        </p:scale>
        <p:origin x="-1853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76800" y="5638800"/>
            <a:ext cx="4038600" cy="914400"/>
          </a:xfrm>
          <a:prstGeom prst="rect">
            <a:avLst/>
          </a:prstGeom>
          <a:solidFill>
            <a:schemeClr val="bg1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355" y="5638800"/>
            <a:ext cx="305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팀장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김성균</a:t>
            </a:r>
            <a:endParaRPr lang="en-US" altLang="ko-KR" sz="2400" b="1" dirty="0" smtClean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팀원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김지엽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정한영</a:t>
            </a:r>
            <a:endParaRPr lang="ko-KR" altLang="en-US" sz="2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/>
          <a:stretch/>
        </p:blipFill>
        <p:spPr bwMode="auto">
          <a:xfrm>
            <a:off x="1595500" y="512757"/>
            <a:ext cx="5953001" cy="58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595500" y="517570"/>
            <a:ext cx="5953001" cy="582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</a:t>
            </a:r>
            <a:r>
              <a:rPr lang="ko-KR" altLang="en-US" sz="1100" dirty="0" smtClean="0"/>
              <a:t>입</a:t>
            </a:r>
            <a:r>
              <a:rPr lang="ko-KR" altLang="en-US" sz="1100" dirty="0"/>
              <a:t>력</a:t>
            </a:r>
            <a:r>
              <a:rPr lang="ko-KR" altLang="en-US" sz="1100" dirty="0" smtClean="0"/>
              <a:t>하여 </a:t>
            </a:r>
            <a:r>
              <a:rPr lang="ko-KR" altLang="en-US" sz="1100" dirty="0"/>
              <a:t>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마이 페</a:t>
            </a:r>
            <a:r>
              <a:rPr lang="ko-KR" altLang="en-US" sz="1100" b="1" dirty="0" smtClean="0"/>
              <a:t>이지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마이 페이지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회원 </a:t>
            </a:r>
            <a:r>
              <a:rPr lang="ko-KR" altLang="en-US" sz="1100" b="1" dirty="0" smtClean="0"/>
              <a:t>탈퇴</a:t>
            </a:r>
            <a:endParaRPr lang="en-US" altLang="ko-KR" sz="1100" b="1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u="sng" dirty="0" smtClean="0"/>
              <a:t>회원의 리뷰 수</a:t>
            </a:r>
            <a:r>
              <a:rPr lang="en-US" altLang="ko-KR" sz="1100" u="sng" dirty="0" smtClean="0"/>
              <a:t>, </a:t>
            </a:r>
            <a:r>
              <a:rPr lang="ko-KR" altLang="en-US" sz="1100" u="sng" dirty="0" smtClean="0"/>
              <a:t>예약 수</a:t>
            </a:r>
            <a:r>
              <a:rPr lang="en-US" altLang="ko-KR" sz="1100" u="sng" dirty="0" smtClean="0"/>
              <a:t>, </a:t>
            </a:r>
            <a:r>
              <a:rPr lang="ko-KR" altLang="en-US" sz="1100" u="sng" dirty="0" err="1" smtClean="0"/>
              <a:t>게시글</a:t>
            </a:r>
            <a:r>
              <a:rPr lang="ko-KR" altLang="en-US" sz="1100" u="sng" dirty="0" smtClean="0"/>
              <a:t> 수를 표시한다</a:t>
            </a:r>
            <a:r>
              <a:rPr lang="en-US" altLang="ko-KR" sz="1100" u="sng" dirty="0" smtClean="0"/>
              <a:t>.</a:t>
            </a:r>
            <a:endParaRPr lang="ko-KR" altLang="en-US" sz="1100" u="sng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smtClean="0"/>
              <a:t>확인 창을 </a:t>
            </a:r>
            <a:r>
              <a:rPr lang="ko-KR" altLang="en-US" sz="1100" dirty="0"/>
              <a:t>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b="1" dirty="0"/>
          </a:p>
          <a:p>
            <a:r>
              <a:rPr lang="ko-KR" altLang="en-US" sz="1100" b="1" dirty="0"/>
              <a:t>마이 페이지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/>
              <a:t>예약 정보를 조회</a:t>
            </a:r>
            <a:r>
              <a:rPr lang="en-US" altLang="ko-KR" sz="1100" u="sng" dirty="0"/>
              <a:t>, </a:t>
            </a:r>
            <a:r>
              <a:rPr lang="ko-KR" altLang="en-US" sz="1100" u="sng" dirty="0"/>
              <a:t>상세보기</a:t>
            </a:r>
            <a:r>
              <a:rPr lang="en-US" altLang="ko-KR" sz="1100" u="sng" dirty="0"/>
              <a:t>, </a:t>
            </a:r>
            <a:r>
              <a:rPr lang="ko-KR" altLang="en-US" sz="1100" u="sng" dirty="0"/>
              <a:t>수정</a:t>
            </a:r>
            <a:r>
              <a:rPr lang="en-US" altLang="ko-KR" sz="1100" u="sng" dirty="0"/>
              <a:t>, </a:t>
            </a:r>
            <a:r>
              <a:rPr lang="ko-KR" altLang="en-US" sz="1100" u="sng" dirty="0"/>
              <a:t>취소할 수 있다</a:t>
            </a:r>
            <a:r>
              <a:rPr lang="en-US" altLang="ko-KR" sz="1100" u="sng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</a:t>
            </a:r>
            <a:r>
              <a:rPr lang="ko-KR" altLang="en-US" sz="1100" dirty="0" smtClean="0"/>
              <a:t>수정할 </a:t>
            </a:r>
            <a:r>
              <a:rPr lang="ko-KR" altLang="en-US" sz="1100" dirty="0"/>
              <a:t>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아이디를 </a:t>
            </a:r>
            <a:r>
              <a:rPr lang="ko-KR" altLang="en-US" sz="1100" dirty="0"/>
              <a:t>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 err="1"/>
              <a:t>그룹방에</a:t>
            </a:r>
            <a:r>
              <a:rPr lang="ko-KR" altLang="en-US" sz="1100" u="sng" dirty="0"/>
              <a:t> 입장한 사용자는 실시간 채팅을 할 수 있다</a:t>
            </a:r>
            <a:r>
              <a:rPr lang="en-US" altLang="ko-KR" sz="1100" u="sng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/>
              <a:t>달력을 공유하여 약속날짜를 정할 수 있으며</a:t>
            </a:r>
            <a:r>
              <a:rPr lang="en-US" altLang="ko-KR" sz="1100" u="sng" dirty="0"/>
              <a:t>, </a:t>
            </a:r>
            <a:r>
              <a:rPr lang="ko-KR" altLang="en-US" sz="1100" u="sng" dirty="0" smtClean="0"/>
              <a:t>날짜를 수정</a:t>
            </a:r>
            <a:r>
              <a:rPr lang="en-US" altLang="ko-KR" sz="1100" u="sng" dirty="0" smtClean="0"/>
              <a:t>, </a:t>
            </a:r>
            <a:r>
              <a:rPr lang="ko-KR" altLang="en-US" sz="1100" u="sng" dirty="0" smtClean="0"/>
              <a:t>삭제할 수 있다</a:t>
            </a:r>
            <a:r>
              <a:rPr lang="en-US" altLang="ko-KR" sz="1100" u="sng" dirty="0" smtClean="0"/>
              <a:t>.</a:t>
            </a:r>
            <a:endParaRPr lang="en-US" altLang="ko-KR" sz="1100" u="sng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u="sng" dirty="0" err="1" smtClean="0"/>
              <a:t>메뉴판을</a:t>
            </a:r>
            <a:r>
              <a:rPr lang="ko-KR" altLang="en-US" sz="1100" u="sng" dirty="0" smtClean="0"/>
              <a:t> </a:t>
            </a:r>
            <a:r>
              <a:rPr lang="ko-KR" altLang="en-US" sz="1100" u="sng" dirty="0"/>
              <a:t>공유하여 메뉴를 정할 수 있으며</a:t>
            </a:r>
            <a:r>
              <a:rPr lang="en-US" altLang="ko-KR" sz="1100" u="sng" dirty="0"/>
              <a:t>, </a:t>
            </a:r>
            <a:r>
              <a:rPr lang="ko-KR" altLang="en-US" sz="1100" u="sng" dirty="0"/>
              <a:t>합계 금액을 표시한다</a:t>
            </a:r>
            <a:r>
              <a:rPr lang="en-US" altLang="ko-KR" sz="1100" u="sng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70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마이 </a:t>
            </a:r>
            <a:r>
              <a:rPr lang="ko-KR" altLang="en-US" sz="1100" b="1" dirty="0" smtClean="0"/>
              <a:t>페이지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이름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전화번호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생년월일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b="1" dirty="0"/>
              <a:t>가게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가게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삭제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해당 상품 카테고리에 포함된 상품이 있으면 삭제가 불가하다</a:t>
            </a:r>
            <a:r>
              <a:rPr lang="en-US" altLang="ko-KR" sz="1100" dirty="0" smtClean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가게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예약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취소할 </a:t>
            </a:r>
            <a:r>
              <a:rPr lang="ko-KR" altLang="en-US" sz="1100" dirty="0"/>
              <a:t>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예약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/>
              <a:t>성별 리뷰 통계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/>
              <a:t>연령별 예약 수</a:t>
            </a:r>
            <a:r>
              <a:rPr lang="ko-KR" altLang="en-US" sz="1100" dirty="0"/>
              <a:t>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en-US" altLang="ko-KR" sz="1100" dirty="0" smtClean="0"/>
              <a:t>60</a:t>
            </a:r>
            <a:r>
              <a:rPr lang="ko-KR" altLang="en-US" sz="1100" dirty="0" smtClean="0"/>
              <a:t>대에 </a:t>
            </a:r>
            <a:r>
              <a:rPr lang="ko-KR" altLang="en-US" sz="1100" dirty="0"/>
              <a:t>대한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 smtClean="0"/>
              <a:t>시간 별 </a:t>
            </a:r>
            <a:r>
              <a:rPr lang="ko-KR" altLang="en-US" sz="1100" u="sng" dirty="0"/>
              <a:t>매출액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 smtClean="0"/>
              <a:t>예약 가능한 시간 단위로 </a:t>
            </a:r>
            <a:r>
              <a:rPr lang="ko-KR" altLang="en-US" sz="1100" dirty="0"/>
              <a:t>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 smtClean="0"/>
              <a:t>시간 별 </a:t>
            </a:r>
            <a:r>
              <a:rPr lang="ko-KR" altLang="en-US" sz="1100" u="sng" dirty="0"/>
              <a:t>예약 수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가능한 시간 단위로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u="sng" dirty="0"/>
              <a:t>상품 </a:t>
            </a:r>
            <a:r>
              <a:rPr lang="en-US" altLang="ko-KR" sz="1100" u="sng" dirty="0"/>
              <a:t>top </a:t>
            </a:r>
            <a:r>
              <a:rPr lang="en-US" altLang="ko-KR" sz="1100" u="sng" dirty="0" smtClean="0"/>
              <a:t>N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5, top 10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예약 관리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예약 시간 관리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예약 </a:t>
            </a:r>
            <a:r>
              <a:rPr lang="ko-KR" altLang="en-US" sz="1100" dirty="0"/>
              <a:t>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요일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시간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수용 인원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b="1" dirty="0"/>
              <a:t>회원 관리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사용자의 </a:t>
            </a:r>
            <a:r>
              <a:rPr lang="ko-KR" altLang="en-US" sz="1100" dirty="0"/>
              <a:t>정보를 표시한다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사용자의 정보를 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회원을 삭제할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메인 화면</a:t>
            </a:r>
          </a:p>
          <a:p>
            <a:r>
              <a:rPr lang="en-US" altLang="ko-KR" sz="1100" b="1" dirty="0"/>
              <a:t>1. </a:t>
            </a:r>
            <a:r>
              <a:rPr lang="ko-KR" altLang="en-US" sz="1100" b="1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N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5, top 10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b="1" dirty="0"/>
              <a:t>3. </a:t>
            </a:r>
            <a:r>
              <a:rPr lang="ko-KR" altLang="en-US" sz="1100" b="1" dirty="0" err="1"/>
              <a:t>메뉴판</a:t>
            </a:r>
            <a:endParaRPr lang="ko-KR" altLang="en-US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smtClean="0"/>
              <a:t>정보 별 </a:t>
            </a:r>
            <a:r>
              <a:rPr lang="ko-KR" altLang="en-US" sz="1100" dirty="0"/>
              <a:t>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b="1" dirty="0"/>
              <a:t>4. </a:t>
            </a:r>
            <a:r>
              <a:rPr lang="ko-KR" altLang="en-US" sz="1100" b="1" dirty="0"/>
              <a:t>리뷰 </a:t>
            </a:r>
            <a:r>
              <a:rPr lang="en-US" altLang="ko-KR" sz="1100" b="1" dirty="0"/>
              <a:t>&amp; </a:t>
            </a:r>
            <a:r>
              <a:rPr lang="ko-KR" altLang="en-US" sz="1100" b="1" dirty="0" err="1"/>
              <a:t>댓글</a:t>
            </a:r>
            <a:endParaRPr lang="ko-KR" altLang="en-US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b="1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</a:t>
            </a:r>
            <a:r>
              <a:rPr lang="ko-KR" altLang="en-US" sz="1100" dirty="0" smtClean="0"/>
              <a:t>전체 </a:t>
            </a:r>
            <a:r>
              <a:rPr lang="ko-KR" altLang="en-US" sz="1100" dirty="0"/>
              <a:t>인원 수와 예약 가능한 인원 수를 </a:t>
            </a:r>
            <a:r>
              <a:rPr lang="ko-KR" altLang="en-US" sz="1100" dirty="0" smtClean="0"/>
              <a:t>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Class</a:t>
            </a:r>
            <a:r>
              <a:rPr lang="en-US" altLang="ko-KR" b="1" dirty="0" smtClean="0"/>
              <a:t>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7923"/>
            <a:ext cx="7391400" cy="650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Sequence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클래스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	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-KR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ERD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업무분장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시퀀스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78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" b="184"/>
          <a:stretch/>
        </p:blipFill>
        <p:spPr bwMode="auto">
          <a:xfrm>
            <a:off x="1905000" y="-1"/>
            <a:ext cx="4572000" cy="689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" y="381000"/>
            <a:ext cx="85920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</a:t>
            </a:r>
            <a:r>
              <a:rPr lang="ko-KR" altLang="en-US" b="1" dirty="0"/>
              <a:t>장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실행 화면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6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메인 화면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상단 좌측에는 로고와 메뉴가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상단 </a:t>
            </a:r>
            <a:r>
              <a:rPr lang="ko-KR" altLang="en-US" sz="1100" dirty="0" err="1"/>
              <a:t>우축에는</a:t>
            </a:r>
            <a:r>
              <a:rPr lang="ko-KR" altLang="en-US" sz="1100" dirty="0"/>
              <a:t> 로그인</a:t>
            </a:r>
            <a:r>
              <a:rPr lang="en-US" altLang="ko-KR" sz="1100" dirty="0"/>
              <a:t>, 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, </a:t>
            </a:r>
            <a:r>
              <a:rPr lang="ko-KR" altLang="en-US" sz="1100" dirty="0"/>
              <a:t>마이 페이지가 있습니다</a:t>
            </a:r>
            <a:r>
              <a:rPr lang="en-US" altLang="ko-KR" sz="1100" dirty="0"/>
              <a:t>.</a:t>
            </a:r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관리자가 등록한 가게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카테고리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정보를 확인할 수 있으며 예약하기 전에 사용자들이 보는 메뉴 통계</a:t>
            </a:r>
            <a:r>
              <a:rPr lang="en-US" altLang="ko-KR" sz="1100" dirty="0"/>
              <a:t>, </a:t>
            </a:r>
            <a:r>
              <a:rPr lang="ko-KR" altLang="en-US" sz="1100" dirty="0"/>
              <a:t>리뷰가 있습니다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23842456" descr="EMB00001a0c715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28700"/>
            <a:ext cx="6286500" cy="35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가게 </a:t>
            </a:r>
            <a:r>
              <a:rPr lang="ko-KR" altLang="en-US" sz="1100" b="1" dirty="0"/>
              <a:t>정보 </a:t>
            </a:r>
            <a:r>
              <a:rPr lang="ko-KR" altLang="en-US" sz="1100" b="1" dirty="0" smtClean="0"/>
              <a:t>관리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관리는 사용자에게 보여줄 가게 정보를 관리합니다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가게 정보는 가게 이름</a:t>
            </a:r>
            <a:r>
              <a:rPr lang="en-US" altLang="ko-KR" sz="1100" dirty="0"/>
              <a:t>, </a:t>
            </a:r>
            <a:r>
              <a:rPr lang="ko-KR" altLang="en-US" sz="1100" dirty="0"/>
              <a:t>가게</a:t>
            </a:r>
            <a:r>
              <a:rPr lang="en-US" altLang="ko-KR" sz="1100" dirty="0"/>
              <a:t>, </a:t>
            </a:r>
            <a:r>
              <a:rPr lang="ko-KR" altLang="en-US" sz="1100" dirty="0"/>
              <a:t>가게 전화번호</a:t>
            </a:r>
            <a:r>
              <a:rPr lang="en-US" altLang="ko-KR" sz="1100" dirty="0"/>
              <a:t>, </a:t>
            </a:r>
            <a:r>
              <a:rPr lang="ko-KR" altLang="en-US" sz="1100" dirty="0"/>
              <a:t>가게 설명</a:t>
            </a:r>
            <a:r>
              <a:rPr lang="en-US" altLang="ko-KR" sz="1100" dirty="0"/>
              <a:t>, </a:t>
            </a:r>
            <a:r>
              <a:rPr lang="ko-KR" altLang="en-US" sz="1100" dirty="0"/>
              <a:t>주중 영업 시간</a:t>
            </a:r>
            <a:r>
              <a:rPr lang="en-US" altLang="ko-KR" sz="1100" dirty="0"/>
              <a:t>, </a:t>
            </a:r>
            <a:r>
              <a:rPr lang="ko-KR" altLang="en-US" sz="1100" dirty="0"/>
              <a:t>주말 영업시간</a:t>
            </a:r>
            <a:r>
              <a:rPr lang="en-US" altLang="ko-KR" sz="1100" dirty="0"/>
              <a:t>, </a:t>
            </a:r>
            <a:r>
              <a:rPr lang="ko-KR" altLang="en-US" sz="1100" dirty="0"/>
              <a:t>가게 이미지가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_x223843496" descr="EMB00001a0c71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28700"/>
            <a:ext cx="6301740" cy="35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실행화면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개발환경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QnA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시연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16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상품 카테고리 정보 관리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상품의 카테고리 정보를 관리할 수 있는 화면입니다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여기에서 관리되는 상품 카테고리는 상품 정보 관리에서 상품 정보를 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수정할 때 사용됩니다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23843416" descr="EMB00001a0c71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28700"/>
            <a:ext cx="6324600" cy="35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상품 정보 관리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상품 정보 관리는 상품의 정보를 관리할 수 있는 화면입니다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여기에서 관리되는 상품 정보는 </a:t>
            </a:r>
            <a:r>
              <a:rPr lang="ko-KR" altLang="en-US" sz="1100" dirty="0" err="1"/>
              <a:t>메뉴판</a:t>
            </a:r>
            <a:r>
              <a:rPr lang="en-US" altLang="ko-KR" sz="1100" dirty="0"/>
              <a:t>, </a:t>
            </a:r>
            <a:r>
              <a:rPr lang="ko-KR" altLang="en-US" sz="1100" dirty="0"/>
              <a:t>통계</a:t>
            </a:r>
            <a:r>
              <a:rPr lang="en-US" altLang="ko-KR" sz="1100" dirty="0"/>
              <a:t>, </a:t>
            </a:r>
            <a:r>
              <a:rPr lang="ko-KR" altLang="en-US" sz="1100" dirty="0"/>
              <a:t>함께 예약하기에 사용됩니다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_x200992096" descr="EMB00001a0c71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28700"/>
            <a:ext cx="6324600" cy="35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예약 수용 관리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 smtClean="0"/>
              <a:t>예약 </a:t>
            </a:r>
            <a:r>
              <a:rPr lang="ko-KR" altLang="en-US" sz="1100" dirty="0"/>
              <a:t>수용 정보를 관리할 수 있는 화면입니다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여기에서 관리되는 예약 수용 정보는 예약</a:t>
            </a:r>
            <a:r>
              <a:rPr lang="en-US" altLang="ko-KR" sz="1100" dirty="0"/>
              <a:t>, </a:t>
            </a:r>
            <a:r>
              <a:rPr lang="ko-KR" altLang="en-US" sz="1100" dirty="0"/>
              <a:t>통계에 사용됩니다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_x200991856" descr="EMB00001a0c717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17692"/>
            <a:ext cx="6311498" cy="35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33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예약 현황 및 이력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예약 이력 및 현황은 예약 정보를 관리할 수 있는 화면입니다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_x200992736" descr="EMB00001a0c71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59" y="1028700"/>
            <a:ext cx="6291931" cy="353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예약 통계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사용자에 의해 발생되는 리뷰</a:t>
            </a:r>
            <a:r>
              <a:rPr lang="en-US" altLang="ko-KR" sz="1100" dirty="0"/>
              <a:t>, </a:t>
            </a:r>
            <a:r>
              <a:rPr lang="ko-KR" altLang="en-US" sz="1100" dirty="0"/>
              <a:t>예약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메뉴등의</a:t>
            </a:r>
            <a:r>
              <a:rPr lang="ko-KR" altLang="en-US" sz="1100" dirty="0"/>
              <a:t> 통계 데이터를 확인할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성별에 따라 백분율로 확인할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N : </a:t>
            </a:r>
            <a:r>
              <a:rPr lang="ko-KR" altLang="en-US" sz="1100" dirty="0"/>
              <a:t>가장 많이 예약된 상품을 상위 </a:t>
            </a:r>
            <a:r>
              <a:rPr lang="en-US" altLang="ko-KR" sz="1100" dirty="0"/>
              <a:t>5, 10</a:t>
            </a:r>
            <a:r>
              <a:rPr lang="ko-KR" altLang="en-US" sz="1100" dirty="0"/>
              <a:t>으로 확인할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연령별 예약 수 </a:t>
            </a:r>
            <a:r>
              <a:rPr lang="en-US" altLang="ko-KR" sz="1100" dirty="0"/>
              <a:t>: </a:t>
            </a:r>
            <a:r>
              <a:rPr lang="ko-KR" altLang="en-US" sz="1100" dirty="0"/>
              <a:t>연령별로 예약한 수를 확인할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매출액 </a:t>
            </a:r>
            <a:r>
              <a:rPr lang="en-US" altLang="ko-KR" sz="1100" dirty="0"/>
              <a:t>:</a:t>
            </a:r>
            <a:r>
              <a:rPr lang="ko-KR" altLang="en-US" sz="1100" dirty="0"/>
              <a:t>　기간</a:t>
            </a:r>
            <a:r>
              <a:rPr lang="en-US" altLang="ko-KR" sz="1100" dirty="0"/>
              <a:t>, </a:t>
            </a:r>
            <a:r>
              <a:rPr lang="ko-KR" altLang="en-US" sz="1100" dirty="0"/>
              <a:t>요일</a:t>
            </a:r>
            <a:r>
              <a:rPr lang="en-US" altLang="ko-KR" sz="1100" dirty="0"/>
              <a:t>(</a:t>
            </a:r>
            <a:r>
              <a:rPr lang="ko-KR" altLang="en-US" sz="1100" dirty="0"/>
              <a:t>주중</a:t>
            </a:r>
            <a:r>
              <a:rPr lang="en-US" altLang="ko-KR" sz="1100" dirty="0"/>
              <a:t>/</a:t>
            </a:r>
            <a:r>
              <a:rPr lang="ko-KR" altLang="en-US" sz="1100" dirty="0"/>
              <a:t>주말</a:t>
            </a:r>
            <a:r>
              <a:rPr lang="en-US" altLang="ko-KR" sz="1100" dirty="0"/>
              <a:t>)</a:t>
            </a:r>
            <a:r>
              <a:rPr lang="ko-KR" altLang="en-US" sz="1100" dirty="0"/>
              <a:t>에 따라 매출액을 확인할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예약 수 </a:t>
            </a:r>
            <a:r>
              <a:rPr lang="en-US" altLang="ko-KR" sz="1100" dirty="0"/>
              <a:t>:</a:t>
            </a:r>
            <a:r>
              <a:rPr lang="ko-KR" altLang="en-US" sz="1100" dirty="0"/>
              <a:t>　기간</a:t>
            </a:r>
            <a:r>
              <a:rPr lang="en-US" altLang="ko-KR" sz="1100" dirty="0"/>
              <a:t>, </a:t>
            </a:r>
            <a:r>
              <a:rPr lang="ko-KR" altLang="en-US" sz="1100" dirty="0"/>
              <a:t>요일</a:t>
            </a:r>
            <a:r>
              <a:rPr lang="en-US" altLang="ko-KR" sz="1100" dirty="0"/>
              <a:t>(</a:t>
            </a:r>
            <a:r>
              <a:rPr lang="ko-KR" altLang="en-US" sz="1100" dirty="0"/>
              <a:t>주중</a:t>
            </a:r>
            <a:r>
              <a:rPr lang="en-US" altLang="ko-KR" sz="1100" dirty="0"/>
              <a:t>/</a:t>
            </a:r>
            <a:r>
              <a:rPr lang="ko-KR" altLang="en-US" sz="1100" dirty="0"/>
              <a:t>주말</a:t>
            </a:r>
            <a:r>
              <a:rPr lang="en-US" altLang="ko-KR" sz="1100" dirty="0"/>
              <a:t>)</a:t>
            </a:r>
            <a:r>
              <a:rPr lang="ko-KR" altLang="en-US" sz="1100" dirty="0"/>
              <a:t>에 따라 예약 수를 확인할 수 있습니다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223842616" descr="EMB00001a0c718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58" y="1028700"/>
            <a:ext cx="6291931" cy="353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회원 관리</a:t>
            </a:r>
            <a:endParaRPr lang="en-US" altLang="ko-KR" sz="1100" dirty="0" smtClean="0"/>
          </a:p>
          <a:p>
            <a:pPr fontAlgn="base"/>
            <a:r>
              <a:rPr lang="en-US" altLang="ko-KR" sz="1100" dirty="0"/>
              <a:t>- </a:t>
            </a:r>
            <a:r>
              <a:rPr lang="ko-KR" altLang="en-US" sz="1100" dirty="0"/>
              <a:t>회원 정보를 관리할 수 있는 화면입니다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_x223841736" descr="EMB00001a0c719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28700"/>
            <a:ext cx="6301740" cy="35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63040" y="4568505"/>
            <a:ext cx="6248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함께 예약하기</a:t>
            </a:r>
            <a:endParaRPr lang="en-US" altLang="ko-KR" sz="1100" dirty="0" smtClean="0"/>
          </a:p>
          <a:p>
            <a:pPr fontAlgn="base"/>
            <a:r>
              <a:rPr lang="en-US" altLang="ko-KR" sz="1100" dirty="0" smtClean="0"/>
              <a:t>- </a:t>
            </a:r>
            <a:r>
              <a:rPr lang="ko-KR" altLang="en-US" sz="1100" dirty="0" smtClean="0"/>
              <a:t>함께 </a:t>
            </a:r>
            <a:r>
              <a:rPr lang="ko-KR" altLang="en-US" sz="1100" dirty="0"/>
              <a:t>예약하기는 예약을 하려는 사용자들이 일정 및 메뉴를 실시간으로 공유하며 예약을 진행하는 화면입니다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223842616" descr="EMB00001a0c719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28700"/>
            <a:ext cx="6301740" cy="35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시</a:t>
            </a:r>
            <a:r>
              <a:rPr lang="ko-KR" altLang="en-US" b="1" dirty="0"/>
              <a:t>연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개발환경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2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447800" y="1079500"/>
            <a:ext cx="62484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100" b="1" dirty="0"/>
              <a:t>- </a:t>
            </a:r>
            <a:r>
              <a:rPr lang="ko-KR" altLang="en-US" sz="1100" b="1" dirty="0"/>
              <a:t>개발 </a:t>
            </a:r>
            <a:r>
              <a:rPr lang="en-US" altLang="ko-KR" sz="1100" b="1" dirty="0"/>
              <a:t>S/W</a:t>
            </a:r>
          </a:p>
          <a:p>
            <a:pPr fontAlgn="base"/>
            <a:r>
              <a:rPr lang="en-US" altLang="ko-KR" sz="1100" dirty="0"/>
              <a:t>    </a:t>
            </a:r>
            <a:r>
              <a:rPr lang="en-US" altLang="ko-KR" sz="1100" dirty="0"/>
              <a:t>- Java 8.0.730.2 64Bit</a:t>
            </a:r>
          </a:p>
          <a:p>
            <a:pPr fontAlgn="base"/>
            <a:r>
              <a:rPr lang="en-US" altLang="ko-KR" sz="1100" dirty="0"/>
              <a:t>    </a:t>
            </a:r>
            <a:r>
              <a:rPr lang="en-US" altLang="ko-KR" sz="1100" dirty="0"/>
              <a:t>- Apache Tomcat 8.0.33 64Bit(Servlet 3.1, JSP 2.3, </a:t>
            </a:r>
            <a:r>
              <a:rPr lang="en-US" altLang="ko-KR" sz="1100" dirty="0" err="1"/>
              <a:t>WebSocket</a:t>
            </a:r>
            <a:r>
              <a:rPr lang="en-US" altLang="ko-KR" sz="1100" dirty="0"/>
              <a:t> 1.1)</a:t>
            </a:r>
          </a:p>
          <a:p>
            <a:pPr fontAlgn="base"/>
            <a:r>
              <a:rPr lang="en-US" altLang="ko-KR" sz="1100" dirty="0"/>
              <a:t>    - Apache Standard </a:t>
            </a:r>
            <a:r>
              <a:rPr lang="en-US" altLang="ko-KR" sz="1100" dirty="0" err="1"/>
              <a:t>Taglib</a:t>
            </a:r>
            <a:r>
              <a:rPr lang="en-US" altLang="ko-KR" sz="1100" dirty="0"/>
              <a:t>(Standard 1.2.3, JSTL 1.2)</a:t>
            </a:r>
          </a:p>
          <a:p>
            <a:pPr fontAlgn="base"/>
            <a:r>
              <a:rPr lang="en-US" altLang="ko-KR" sz="1100" dirty="0"/>
              <a:t>    - Apache Log4j 1.2.17</a:t>
            </a:r>
          </a:p>
          <a:p>
            <a:pPr fontAlgn="base"/>
            <a:r>
              <a:rPr lang="en-US" altLang="ko-KR" sz="1100" dirty="0"/>
              <a:t>    - Apache Commons(</a:t>
            </a:r>
            <a:r>
              <a:rPr lang="en-US" altLang="ko-KR" sz="1100" dirty="0" err="1"/>
              <a:t>fileupload</a:t>
            </a:r>
            <a:r>
              <a:rPr lang="en-US" altLang="ko-KR" sz="1100" dirty="0"/>
              <a:t> 1.3.2, </a:t>
            </a:r>
            <a:r>
              <a:rPr lang="en-US" altLang="ko-KR" sz="1100" dirty="0" err="1"/>
              <a:t>io</a:t>
            </a:r>
            <a:r>
              <a:rPr lang="en-US" altLang="ko-KR" sz="1100" dirty="0"/>
              <a:t> 2.5, </a:t>
            </a:r>
            <a:r>
              <a:rPr lang="en-US" altLang="ko-KR" sz="1100" dirty="0" err="1"/>
              <a:t>dbcp</a:t>
            </a:r>
            <a:r>
              <a:rPr lang="en-US" altLang="ko-KR" sz="1100" dirty="0"/>
              <a:t> 1.4, pool 1.6, logging 2.5)</a:t>
            </a:r>
          </a:p>
          <a:p>
            <a:pPr fontAlgn="base"/>
            <a:r>
              <a:rPr lang="en-US" altLang="ko-KR" sz="1100" dirty="0"/>
              <a:t>    - </a:t>
            </a:r>
            <a:r>
              <a:rPr lang="en-US" altLang="ko-KR" sz="1100" dirty="0" err="1"/>
              <a:t>ojdbc</a:t>
            </a:r>
            <a:r>
              <a:rPr lang="en-US" altLang="ko-KR" sz="1100" dirty="0"/>
              <a:t> 14</a:t>
            </a:r>
          </a:p>
          <a:p>
            <a:pPr fontAlgn="base"/>
            <a:r>
              <a:rPr lang="en-US" altLang="ko-KR" sz="1100" dirty="0"/>
              <a:t>    - Spring Framework 4.2.6</a:t>
            </a:r>
          </a:p>
          <a:p>
            <a:pPr fontAlgn="base"/>
            <a:r>
              <a:rPr lang="en-US" altLang="ko-KR" sz="1100" dirty="0"/>
              <a:t>    - </a:t>
            </a:r>
            <a:r>
              <a:rPr lang="en-US" altLang="ko-KR" sz="1100" dirty="0" err="1"/>
              <a:t>MyBatis</a:t>
            </a:r>
            <a:r>
              <a:rPr lang="en-US" altLang="ko-KR" sz="1100" dirty="0"/>
              <a:t> 3.2.7, </a:t>
            </a:r>
            <a:r>
              <a:rPr lang="en-US" altLang="ko-KR" sz="1100" dirty="0" err="1"/>
              <a:t>Mybatis</a:t>
            </a:r>
            <a:r>
              <a:rPr lang="en-US" altLang="ko-KR" sz="1100" dirty="0"/>
              <a:t>-Spring 1.2.2</a:t>
            </a:r>
          </a:p>
          <a:p>
            <a:pPr fontAlgn="base"/>
            <a:r>
              <a:rPr lang="en-US" altLang="ko-KR" sz="1100" dirty="0"/>
              <a:t>    - </a:t>
            </a:r>
            <a:r>
              <a:rPr lang="en-US" altLang="ko-KR" sz="1100" dirty="0" err="1"/>
              <a:t>fasterxml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jackson</a:t>
            </a:r>
            <a:r>
              <a:rPr lang="en-US" altLang="ko-KR" sz="1100" dirty="0"/>
              <a:t>(core 2.8.0, annotations 2.7.0, </a:t>
            </a:r>
            <a:r>
              <a:rPr lang="en-US" altLang="ko-KR" sz="1100" dirty="0" err="1"/>
              <a:t>databind</a:t>
            </a:r>
            <a:r>
              <a:rPr lang="en-US" altLang="ko-KR" sz="1100" dirty="0"/>
              <a:t> 2.7.0)</a:t>
            </a:r>
          </a:p>
          <a:p>
            <a:pPr fontAlgn="base"/>
            <a:r>
              <a:rPr lang="en-US" altLang="ko-KR" sz="1100" dirty="0"/>
              <a:t>    - HTML/CSS</a:t>
            </a:r>
          </a:p>
          <a:p>
            <a:pPr fontAlgn="base"/>
            <a:r>
              <a:rPr lang="en-US" altLang="ko-KR" sz="1100" dirty="0"/>
              <a:t>    - JavaScript, Ajax, JQuery 1.12.4</a:t>
            </a:r>
          </a:p>
          <a:p>
            <a:pPr fontAlgn="base"/>
            <a:r>
              <a:rPr lang="en-US" altLang="ko-KR" sz="1100" dirty="0"/>
              <a:t>    - </a:t>
            </a:r>
            <a:r>
              <a:rPr lang="en-US" altLang="ko-KR" sz="1100" dirty="0" err="1"/>
              <a:t>Axisj</a:t>
            </a:r>
            <a:r>
              <a:rPr lang="en-US" altLang="ko-KR" sz="1100" dirty="0"/>
              <a:t> 1.1.4, </a:t>
            </a:r>
            <a:r>
              <a:rPr lang="en-US" altLang="ko-KR" sz="1100" dirty="0" err="1"/>
              <a:t>Axu</a:t>
            </a:r>
            <a:r>
              <a:rPr lang="en-US" altLang="ko-KR" sz="1100" dirty="0"/>
              <a:t> 1.1.1, </a:t>
            </a:r>
            <a:r>
              <a:rPr lang="en-US" altLang="ko-KR" sz="1100" dirty="0" err="1"/>
              <a:t>Axicon</a:t>
            </a:r>
            <a:r>
              <a:rPr lang="en-US" altLang="ko-KR" sz="1100" dirty="0"/>
              <a:t>, 0.3</a:t>
            </a:r>
          </a:p>
          <a:p>
            <a:pPr fontAlgn="base"/>
            <a:r>
              <a:rPr lang="en-US" altLang="ko-KR" sz="1100" dirty="0"/>
              <a:t>    - </a:t>
            </a:r>
            <a:r>
              <a:rPr lang="en-US" altLang="ko-KR" sz="1100" dirty="0" err="1"/>
              <a:t>AmCharts</a:t>
            </a:r>
            <a:r>
              <a:rPr lang="en-US" altLang="ko-KR" sz="1100" dirty="0"/>
              <a:t> 3.20.5, </a:t>
            </a:r>
            <a:r>
              <a:rPr lang="en-US" altLang="ko-KR" sz="1100" dirty="0" err="1"/>
              <a:t>fullcalendar</a:t>
            </a:r>
            <a:r>
              <a:rPr lang="en-US" altLang="ko-KR" sz="1100" dirty="0"/>
              <a:t> 2.7.3</a:t>
            </a:r>
          </a:p>
          <a:p>
            <a:pPr fontAlgn="base"/>
            <a:r>
              <a:rPr lang="en-US" altLang="ko-KR" sz="1100" b="1" dirty="0"/>
              <a:t>- </a:t>
            </a:r>
            <a:r>
              <a:rPr lang="ko-KR" altLang="en-US" sz="1100" b="1" dirty="0"/>
              <a:t>개발 도구 </a:t>
            </a:r>
            <a:r>
              <a:rPr lang="en-US" altLang="ko-KR" sz="1100" dirty="0"/>
              <a:t>: Eclipse Mars.2 Release 4.5.2, SQL Developer 4.1.3</a:t>
            </a:r>
          </a:p>
          <a:p>
            <a:pPr fontAlgn="base"/>
            <a:r>
              <a:rPr lang="en-US" altLang="ko-KR" sz="1100" b="1" dirty="0"/>
              <a:t>- </a:t>
            </a:r>
            <a:r>
              <a:rPr lang="ko-KR" altLang="en-US" sz="1100" b="1" dirty="0"/>
              <a:t>운영 체제 </a:t>
            </a:r>
            <a:r>
              <a:rPr lang="en-US" altLang="ko-KR" sz="1100" dirty="0"/>
              <a:t>: Window 8.1 Pro K 64Bit</a:t>
            </a:r>
          </a:p>
          <a:p>
            <a:pPr fontAlgn="base"/>
            <a:r>
              <a:rPr lang="en-US" altLang="ko-KR" sz="1100" b="1" dirty="0"/>
              <a:t>- </a:t>
            </a:r>
            <a:r>
              <a:rPr lang="ko-KR" altLang="en-US" sz="1100" b="1" dirty="0"/>
              <a:t>데이터베이스 </a:t>
            </a:r>
            <a:r>
              <a:rPr lang="en-US" altLang="ko-KR" sz="1100" dirty="0"/>
              <a:t>: Oracle 10g Express Edition </a:t>
            </a:r>
            <a:r>
              <a:rPr lang="en-US" altLang="ko-KR" sz="1100" dirty="0"/>
              <a:t>10.2.1015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829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410200" y="4982475"/>
            <a:ext cx="152400" cy="76200"/>
          </a:xfrm>
          <a:prstGeom prst="rect">
            <a:avLst/>
          </a:prstGeom>
          <a:solidFill>
            <a:srgbClr val="E1D18F"/>
          </a:solidFill>
          <a:ln w="114300" cap="flat" cmpd="sng">
            <a:solidFill>
              <a:srgbClr val="E1D18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 descr="C:\Users\JHY\Desktop\mindmap_ide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457200"/>
            <a:ext cx="869141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/>
          <a:stretch/>
        </p:blipFill>
        <p:spPr bwMode="auto">
          <a:xfrm>
            <a:off x="1601919" y="517959"/>
            <a:ext cx="5940163" cy="582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/>
          <a:stretch/>
        </p:blipFill>
        <p:spPr bwMode="auto">
          <a:xfrm>
            <a:off x="1601919" y="507944"/>
            <a:ext cx="5940163" cy="58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1352</Words>
  <Application>Microsoft Office PowerPoint</Application>
  <PresentationFormat>화면 슬라이드 쇼(4:3)</PresentationFormat>
  <Paragraphs>202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Class Diagram</vt:lpstr>
      <vt:lpstr>PowerPoint 프레젠테이션</vt:lpstr>
      <vt:lpstr>Sequence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업무분장</vt:lpstr>
      <vt:lpstr>PowerPoint 프레젠테이션</vt:lpstr>
      <vt:lpstr>실행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개발환경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Windows User</cp:lastModifiedBy>
  <cp:revision>160</cp:revision>
  <dcterms:created xsi:type="dcterms:W3CDTF">2016-06-09T14:25:00Z</dcterms:created>
  <dcterms:modified xsi:type="dcterms:W3CDTF">2016-08-17T16:59:26Z</dcterms:modified>
</cp:coreProperties>
</file>